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01" r:id="rId4"/>
    <p:sldId id="326" r:id="rId5"/>
    <p:sldId id="327" r:id="rId6"/>
    <p:sldId id="293" r:id="rId7"/>
    <p:sldId id="302" r:id="rId8"/>
    <p:sldId id="303" r:id="rId9"/>
    <p:sldId id="304" r:id="rId10"/>
    <p:sldId id="305" r:id="rId11"/>
    <p:sldId id="306" r:id="rId12"/>
    <p:sldId id="323" r:id="rId13"/>
    <p:sldId id="307" r:id="rId14"/>
    <p:sldId id="308" r:id="rId15"/>
    <p:sldId id="309" r:id="rId16"/>
    <p:sldId id="310" r:id="rId17"/>
    <p:sldId id="311" r:id="rId18"/>
    <p:sldId id="313" r:id="rId19"/>
    <p:sldId id="322" r:id="rId20"/>
    <p:sldId id="324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712" autoAdjust="0"/>
  </p:normalViewPr>
  <p:slideViewPr>
    <p:cSldViewPr>
      <p:cViewPr varScale="1">
        <p:scale>
          <a:sx n="145" d="100"/>
          <a:sy n="145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6089-4297-4AAD-9CBC-DBB374E72E66}" type="datetimeFigureOut">
              <a:rPr lang="en-US" smtClean="0"/>
              <a:pPr/>
              <a:t>3/15/12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DD6C-3F7E-4067-A6A8-DF02823428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76200" y="1027093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  <a:cs typeface="Helvetica" pitchFamily="34" charset="0"/>
              </a:rPr>
              <a:t>Understanding Market Segments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1633240"/>
            <a:ext cx="3505200" cy="4462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Chapter 5 Objectives</a:t>
            </a:r>
          </a:p>
          <a:p>
            <a:pPr algn="ctr"/>
            <a:endParaRPr lang="en-US" sz="2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  <a:t>  Needs-Based Market</a:t>
            </a:r>
            <a:b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</a:br>
            <a: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  <a:t>      Segmentation</a:t>
            </a:r>
            <a:b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</a:br>
            <a: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  <a:t>    </a:t>
            </a:r>
          </a:p>
          <a:p>
            <a:pPr>
              <a:buFont typeface="Wingdings" pitchFamily="2" charset="2"/>
              <a:buChar char="q"/>
            </a:pPr>
            <a:endParaRPr lang="en-US" sz="2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  <a:t>   Building Needs-Based</a:t>
            </a:r>
            <a:b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</a:br>
            <a: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  <a:t>      Market Segments</a:t>
            </a:r>
          </a:p>
          <a:p>
            <a:pPr>
              <a:buFont typeface="Wingdings" pitchFamily="2" charset="2"/>
              <a:buChar char="q"/>
            </a:pPr>
            <a:endParaRPr lang="en-US" sz="2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>
              <a:buFont typeface="Wingdings" pitchFamily="2" charset="2"/>
              <a:buChar char="q"/>
            </a:pPr>
            <a:endParaRPr lang="en-US" sz="2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  <a:t>   Market Segmentation </a:t>
            </a:r>
            <a:b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</a:br>
            <a:r>
              <a:rPr lang="en-US" sz="2000" b="1" dirty="0" smtClean="0">
                <a:solidFill>
                  <a:schemeClr val="bg1"/>
                </a:solidFill>
                <a:latin typeface="Helvetica"/>
                <a:cs typeface="Helvetica"/>
              </a:rPr>
              <a:t>      Strategies</a:t>
            </a:r>
          </a:p>
          <a:p>
            <a:endParaRPr lang="en-US" sz="20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057400"/>
            <a:ext cx="484988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04800" y="4876800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Why would market segmentation help with a business’s customer focus and spend their marketing and sales dollars more efficiently?</a:t>
            </a:r>
            <a:endParaRPr lang="en-US" sz="2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200" y="-12211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Market Segmentation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Segmentation Strategies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524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Business Customer Needs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644" y="1384300"/>
            <a:ext cx="8748713" cy="37973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47650" y="5562600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Industrial, commercial and hi-tech customers needs are also shaped by company demographics, company culture and usage behaviors.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52400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Small Business Market Segments </a:t>
            </a:r>
            <a:endParaRPr lang="en-US" sz="30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91200" y="1066800"/>
            <a:ext cx="11430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06368"/>
            <a:ext cx="7620000" cy="3200399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5648" y="4368505"/>
            <a:ext cx="3429000" cy="205053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382967"/>
            <a:ext cx="3558650" cy="20574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501250" y="43067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Growth-Oriented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02048" y="56021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Cost-Focused</a:t>
            </a:r>
            <a:endParaRPr lang="en-US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00300" y="2133600"/>
            <a:ext cx="4343400" cy="18158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Building Needs-Based Market Segments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480060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In this section we will focus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on how to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build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a needs-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based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market segment.  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46050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200" y="-12211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Market Segmentation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Segmentation Strategies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524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The Segmentation Process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81400" y="66294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Copyright Roger J. Best, 2011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5830669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Why is it important to start the process with customer needs?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91200" y="1066800"/>
            <a:ext cx="11430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14" y="1066800"/>
            <a:ext cx="8772573" cy="44196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0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Steps 1 &amp; 2 - Segment Core Needs</a:t>
            </a:r>
            <a:br>
              <a:rPr lang="en-US" sz="2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Segment  Identification </a:t>
            </a:r>
            <a:endParaRPr lang="en-US" sz="24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81400" y="66294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Copyright Roger J. Best, 2011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91200" y="1066800"/>
            <a:ext cx="11430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022" y="1057275"/>
            <a:ext cx="8115956" cy="54959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40189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Step 3 – Segment Attractiveness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81400" y="66294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Copyright Roger J. Best, 2011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5257800"/>
            <a:ext cx="845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Helvetica" pitchFamily="34" charset="0"/>
                <a:cs typeface="Helvetica" pitchFamily="34" charset="0"/>
              </a:rPr>
              <a:t>Segment attractiveness can vary from one segment to another based on market demand, competitive intensity and access to customers.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44" y="1371600"/>
            <a:ext cx="9002713" cy="35814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27978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Market Segment Profile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385776" y="1307611"/>
            <a:ext cx="3505200" cy="2362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62600" y="1536211"/>
            <a:ext cx="3276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Helvetica" pitchFamily="34" charset="0"/>
                <a:cs typeface="Helvetica" pitchFamily="34" charset="0"/>
              </a:rPr>
              <a:t>Health Insurance Company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would this market segmentation help this company improve sales and profits?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376" y="1143000"/>
            <a:ext cx="4880024" cy="5245589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73564" y="3955987"/>
            <a:ext cx="3505200" cy="23686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01025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Step 4 – Segment Profitability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883" y="1143000"/>
            <a:ext cx="4876801" cy="52578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5331072" y="1143000"/>
            <a:ext cx="3505200" cy="2362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07272" y="1337065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Helvetica" pitchFamily="34" charset="0"/>
                <a:cs typeface="Helvetica" pitchFamily="34" charset="0"/>
              </a:rPr>
              <a:t>Silicon Sealants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would this segment profitably help segmentation help this company improve sales and profits?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48600" y="81714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5.3 </a:t>
            </a:r>
            <a:endParaRPr lang="en-US" sz="1250" b="1" dirty="0">
              <a:latin typeface="Helvetica"/>
              <a:cs typeface="Helvetica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t="1" b="4523"/>
          <a:stretch/>
        </p:blipFill>
        <p:spPr bwMode="auto">
          <a:xfrm>
            <a:off x="5943600" y="3651279"/>
            <a:ext cx="2286000" cy="262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01025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Step 5 – Segment Positioning 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143000"/>
            <a:ext cx="3657600" cy="47964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1143001"/>
            <a:ext cx="3581400" cy="48006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33400" y="6019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Kevlar: Same product, two segment applications and positioning strategies.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43000" y="101025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Steps 6 – Segment Acid Test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149094"/>
            <a:ext cx="1524000" cy="21481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1143000"/>
            <a:ext cx="1905000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533400" y="1143000"/>
            <a:ext cx="2209800" cy="52578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29000" y="1143000"/>
            <a:ext cx="2286000" cy="52578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24600" y="1143000"/>
            <a:ext cx="2362200" cy="52578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9038" y="1161561"/>
            <a:ext cx="1911350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53200" y="1219200"/>
            <a:ext cx="1841646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0" y="4087444"/>
            <a:ext cx="1664619" cy="22098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4100144"/>
            <a:ext cx="1600200" cy="21971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00300" y="1981200"/>
            <a:ext cx="4343400" cy="18158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Needs-Based Market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Segmentation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4558605"/>
            <a:ext cx="76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In this section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we will focus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on needs-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based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segmentation and why customer needs should be the first step in the process.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46050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9200" y="-12211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Market Segmentation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Segmentation Strategies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00300" y="1905000"/>
            <a:ext cx="4343400" cy="20621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2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Segmentation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Strategies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464820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In this section we will focus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on a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variety of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market segmentation </a:t>
            </a:r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strategies.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46050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200" y="-12211"/>
            <a:ext cx="670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Market Segmentation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 Segmentation Strategies</a:t>
            </a:r>
            <a:endParaRPr lang="en-US" sz="25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25447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Segmentation Strategies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140532"/>
            <a:ext cx="8686800" cy="480816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14300" y="6019800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Why would different banks use different segmentation strategies? </a:t>
            </a:r>
            <a:endParaRPr lang="en-US" sz="2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6258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Mass Market vs. Segment Strategy 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" y="56313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Helvetica" pitchFamily="34" charset="0"/>
                <a:cs typeface="Helvetica" pitchFamily="34" charset="0"/>
              </a:rPr>
              <a:t>Why would James </a:t>
            </a:r>
            <a:r>
              <a:rPr lang="en-US" sz="2200" b="1" dirty="0" err="1" smtClean="0">
                <a:latin typeface="Helvetica" pitchFamily="34" charset="0"/>
                <a:cs typeface="Helvetica" pitchFamily="34" charset="0"/>
              </a:rPr>
              <a:t>Hardie</a:t>
            </a:r>
            <a:r>
              <a:rPr lang="en-US" sz="2200" b="1" dirty="0" smtClean="0">
                <a:latin typeface="Helvetica" pitchFamily="34" charset="0"/>
                <a:cs typeface="Helvetica" pitchFamily="34" charset="0"/>
              </a:rPr>
              <a:t> (manufacturer of </a:t>
            </a:r>
            <a:r>
              <a:rPr lang="en-US" sz="2200" b="1" dirty="0" err="1" smtClean="0">
                <a:latin typeface="Helvetica" pitchFamily="34" charset="0"/>
                <a:cs typeface="Helvetica" pitchFamily="34" charset="0"/>
              </a:rPr>
              <a:t>Handie</a:t>
            </a:r>
            <a:r>
              <a:rPr lang="en-US" sz="2200" b="1" dirty="0" smtClean="0">
                <a:latin typeface="Helvetica" pitchFamily="34" charset="0"/>
                <a:cs typeface="Helvetica" pitchFamily="34" charset="0"/>
              </a:rPr>
              <a:t> Plank siding) be more profitable with a segment strategy?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297" y="1143000"/>
            <a:ext cx="8683406" cy="43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524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Adjacent Segment Strategy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9550" y="5638800"/>
            <a:ext cx="872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What was the logic of Toyota’s adjacent segment strategy that started in 1957 at the low end of the price-quality car market?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144" y="1219200"/>
            <a:ext cx="7859713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20949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Market Segmentation of Gasoline Market </a:t>
            </a:r>
            <a:endParaRPr lang="en-US" sz="24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867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would a local gas station select and segment and position its gas station?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186269"/>
            <a:ext cx="8686800" cy="445253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27978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Multi-Segment Strategy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1450" y="5715000"/>
            <a:ext cx="880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How could this market segmentation with 12 segments help electrical equipment sales personnel improve their sales, and hence, company sales?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632" y="1143000"/>
            <a:ext cx="8180736" cy="4364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43000" y="101025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Sub-Segment Strategies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" y="58306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Core segments can be further segmented based on unique needs within</a:t>
            </a:r>
            <a:br>
              <a:rPr lang="en-US" b="1" dirty="0" smtClean="0">
                <a:latin typeface="Helvetica" pitchFamily="34" charset="0"/>
                <a:cs typeface="Helvetica" pitchFamily="34" charset="0"/>
              </a:rPr>
            </a:br>
            <a:r>
              <a:rPr lang="en-US" b="1" dirty="0" smtClean="0">
                <a:latin typeface="Helvetica" pitchFamily="34" charset="0"/>
                <a:cs typeface="Helvetica" pitchFamily="34" charset="0"/>
              </a:rPr>
              <a:t> a segment. How would this help a company sell its products?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1594" y="1066800"/>
            <a:ext cx="6500813" cy="467353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5240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Customer Relationship Marketing 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461" y="1143000"/>
            <a:ext cx="611114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6485759" y="1371600"/>
            <a:ext cx="2362200" cy="480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8159" y="16002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There are </a:t>
            </a:r>
          </a:p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three levels of </a:t>
            </a:r>
          </a:p>
          <a:p>
            <a:r>
              <a:rPr lang="en-US" b="1" dirty="0" smtClean="0">
                <a:latin typeface="Helvetica" pitchFamily="34" charset="0"/>
                <a:cs typeface="Helvetica" pitchFamily="34" charset="0"/>
              </a:rPr>
              <a:t>Customer Relationship Marketing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pPr marL="227013" indent="-227013">
              <a:buFont typeface="Wingdings" pitchFamily="2" charset="2"/>
              <a:buChar char="§"/>
            </a:pPr>
            <a:r>
              <a:rPr lang="en-US" b="1" dirty="0" smtClean="0">
                <a:latin typeface="Helvetica" pitchFamily="34" charset="0"/>
                <a:cs typeface="Helvetica" pitchFamily="34" charset="0"/>
              </a:rPr>
              <a:t>Mass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Personalization</a:t>
            </a:r>
          </a:p>
          <a:p>
            <a:pPr marL="227013" indent="-227013"/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pPr marL="227013" indent="-227013">
              <a:buFont typeface="Wingdings" pitchFamily="2" charset="2"/>
              <a:buChar char="§"/>
            </a:pPr>
            <a:r>
              <a:rPr lang="en-US" b="1" dirty="0" smtClean="0">
                <a:latin typeface="Helvetica" pitchFamily="34" charset="0"/>
                <a:cs typeface="Helvetica" pitchFamily="34" charset="0"/>
              </a:rPr>
              <a:t>Mass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Customization</a:t>
            </a:r>
          </a:p>
          <a:p>
            <a:pPr marL="227013" indent="-227013"/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pPr marL="227013" indent="-227013">
              <a:buFont typeface="Wingdings" pitchFamily="2" charset="2"/>
              <a:buChar char="§"/>
            </a:pPr>
            <a:r>
              <a:rPr lang="en-US" b="1" dirty="0" smtClean="0">
                <a:latin typeface="Helvetica" pitchFamily="34" charset="0"/>
                <a:cs typeface="Helvetica" pitchFamily="34" charset="0"/>
              </a:rPr>
              <a:t>Customer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Relationship</a:t>
            </a:r>
          </a:p>
          <a:p>
            <a:pPr marL="227013" indent="-227013"/>
            <a:r>
              <a:rPr lang="en-US" b="1" dirty="0">
                <a:latin typeface="Helvetica" pitchFamily="34" charset="0"/>
                <a:cs typeface="Helvetica" pitchFamily="34" charset="0"/>
              </a:rPr>
              <a:t>	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Management</a:t>
            </a:r>
            <a:endParaRPr lang="en-US" b="1" dirty="0" smtClean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4320" y="81714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5.5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-13395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Examples of Customer </a:t>
            </a:r>
            <a:br>
              <a:rPr lang="en-US" sz="2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Relationship Marketing </a:t>
            </a:r>
            <a:endParaRPr lang="en-US" sz="24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2192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Mass Personalization</a:t>
            </a:r>
            <a:br>
              <a:rPr lang="en-US" b="1" u="sng" dirty="0" smtClean="0"/>
            </a:br>
            <a:r>
              <a:rPr lang="en-US" dirty="0" smtClean="0"/>
              <a:t>(Airline Mileage Programs)</a:t>
            </a:r>
            <a:endParaRPr 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3276600" y="1219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Mass Customization</a:t>
            </a:r>
          </a:p>
          <a:p>
            <a:pPr algn="ctr"/>
            <a:r>
              <a:rPr lang="en-US" dirty="0" smtClean="0"/>
              <a:t>(Car Manufacturers)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48400" y="1219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Relationship Marketing</a:t>
            </a:r>
          </a:p>
          <a:p>
            <a:pPr algn="ctr"/>
            <a:r>
              <a:rPr lang="en-US" dirty="0" smtClean="0"/>
              <a:t>(Financial Services)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8600" y="1219200"/>
            <a:ext cx="2819400" cy="51054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00400" y="1219200"/>
            <a:ext cx="2819400" cy="51054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72200" y="1219200"/>
            <a:ext cx="2819400" cy="51054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831" y="1981200"/>
            <a:ext cx="2568769" cy="41148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953916"/>
            <a:ext cx="2613289" cy="19322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4038600"/>
            <a:ext cx="2514600" cy="211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8505" y="1981200"/>
            <a:ext cx="2582779" cy="19812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0" y="4191000"/>
            <a:ext cx="2514600" cy="18288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40592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The </a:t>
            </a:r>
            <a:r>
              <a:rPr lang="en-US" sz="3200" b="1" dirty="0" err="1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Millennials</a:t>
            </a:r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Segment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3375" y="1745170"/>
            <a:ext cx="7490025" cy="40338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571500" y="583066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pitchFamily="34" charset="0"/>
                <a:cs typeface="Helvetica" pitchFamily="34" charset="0"/>
              </a:rPr>
              <a:t>Why should this segment important to marketers of consumer products such as sunglasses, clothing, and food preferences?</a:t>
            </a:r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9906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>
                <a:latin typeface="Helvetica" pitchFamily="34" charset="0"/>
                <a:cs typeface="Helvetica" pitchFamily="34" charset="0"/>
              </a:rPr>
              <a:t>Millennials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 is a needs-based segment defined by age (18-24). View this video to better understand this segment: </a:t>
            </a:r>
            <a:r>
              <a:rPr lang="en-US" b="1" i="1" u="sng" dirty="0" smtClean="0"/>
              <a:t>We All Want To Be Young</a:t>
            </a:r>
            <a:r>
              <a:rPr lang="en-US" b="1" i="1" dirty="0" smtClean="0"/>
              <a:t>, </a:t>
            </a:r>
            <a:r>
              <a:rPr lang="en-US" dirty="0" smtClean="0"/>
              <a:t>http://vimeo.com/16638983 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 </a:t>
            </a:r>
            <a:r>
              <a:rPr lang="en-US" dirty="0" smtClean="0">
                <a:latin typeface="Helvetica" pitchFamily="34" charset="0"/>
                <a:cs typeface="Helvetica" pitchFamily="34" charset="0"/>
                <a:sym typeface="Wingdings 2" pitchFamily="18" charset="2"/>
              </a:rPr>
              <a:t> </a:t>
            </a:r>
            <a:endParaRPr lang="en-US" baseline="30000" dirty="0" smtClean="0">
              <a:latin typeface="Helvetica" pitchFamily="34" charset="0"/>
              <a:cs typeface="Helvetica" pitchFamily="34" charset="0"/>
              <a:sym typeface="Wingdings 2" pitchFamily="18" charset="2"/>
            </a:endParaRPr>
          </a:p>
          <a:p>
            <a:pPr algn="ctr"/>
            <a:endParaRPr 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5240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Companies Targeting </a:t>
            </a:r>
            <a:r>
              <a:rPr lang="en-US" sz="2800" b="1" dirty="0" err="1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Millennials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3739" y="106680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170086"/>
            <a:ext cx="4267200" cy="5078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latin typeface="Helvetica" pitchFamily="34" charset="0"/>
                <a:cs typeface="Helvetica" pitchFamily="34" charset="0"/>
              </a:rPr>
              <a:t>P&amp;G 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-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Herbal Essences 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repositioned an aging mass-market brand to appeal to </a:t>
            </a:r>
            <a:r>
              <a:rPr lang="en-US" i="1" dirty="0" smtClean="0">
                <a:latin typeface="Helvetica" pitchFamily="34" charset="0"/>
                <a:cs typeface="Helvetica" pitchFamily="34" charset="0"/>
              </a:rPr>
              <a:t>socially active  young adult women 20-35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.</a:t>
            </a:r>
          </a:p>
          <a:p>
            <a:endParaRPr lang="en-US" b="1" dirty="0" smtClean="0">
              <a:latin typeface="Helvetica" pitchFamily="34" charset="0"/>
              <a:cs typeface="Helvetica" pitchFamily="34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b="1" dirty="0" smtClean="0">
                <a:latin typeface="Helvetica" pitchFamily="34" charset="0"/>
                <a:cs typeface="Helvetica" pitchFamily="34" charset="0"/>
              </a:rPr>
              <a:t>Target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 has geared its message by focusing on affordable prices, stylish products, and socially correct values. One ad  features two college roommates dancing and decorating their dorm room with Target products…“</a:t>
            </a:r>
            <a:r>
              <a:rPr lang="en-US" b="1" i="1" dirty="0" smtClean="0">
                <a:latin typeface="Helvetica" pitchFamily="34" charset="0"/>
                <a:cs typeface="Helvetica" pitchFamily="34" charset="0"/>
              </a:rPr>
              <a:t>Happy together, design together, save together.”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 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Helvetica" pitchFamily="34" charset="0"/>
                <a:cs typeface="Helvetica" pitchFamily="34" charset="0"/>
              </a:rPr>
              <a:t> </a:t>
            </a:r>
            <a:r>
              <a:rPr lang="en-US" b="1" dirty="0" smtClean="0">
                <a:latin typeface="Helvetica" pitchFamily="34" charset="0"/>
                <a:cs typeface="Helvetica" pitchFamily="34" charset="0"/>
              </a:rPr>
              <a:t>Grape Nuts’ 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advertising and its Web site reflect the Gen Y theme of “</a:t>
            </a:r>
            <a:r>
              <a:rPr lang="en-US" b="1" i="1" dirty="0" smtClean="0">
                <a:latin typeface="Helvetica" pitchFamily="34" charset="0"/>
                <a:cs typeface="Helvetica" pitchFamily="34" charset="0"/>
              </a:rPr>
              <a:t>give it to me straight but don't bore me</a:t>
            </a:r>
            <a:r>
              <a:rPr lang="en-US" dirty="0" smtClean="0">
                <a:latin typeface="Helvetica" pitchFamily="34" charset="0"/>
                <a:cs typeface="Helvetica" pitchFamily="34" charset="0"/>
              </a:rPr>
              <a:t>.”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552" y="1155211"/>
            <a:ext cx="4287590" cy="381000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4724400" y="50292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Recognized Brands include: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29939" y="5389602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Herbal Essences</a:t>
            </a:r>
          </a:p>
          <a:p>
            <a:r>
              <a:rPr lang="en-US" b="1" dirty="0" smtClean="0"/>
              <a:t>Target</a:t>
            </a:r>
          </a:p>
          <a:p>
            <a:r>
              <a:rPr lang="en-US" b="1" dirty="0" smtClean="0"/>
              <a:t>Grape Nuts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24400" y="5389602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Apple</a:t>
            </a:r>
          </a:p>
          <a:p>
            <a:r>
              <a:rPr lang="en-US" b="1" dirty="0" smtClean="0"/>
              <a:t>Scion</a:t>
            </a:r>
          </a:p>
          <a:p>
            <a:r>
              <a:rPr lang="en-US" b="1" dirty="0" smtClean="0"/>
              <a:t>Converse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3600" y="5389602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Facebook</a:t>
            </a:r>
            <a:endParaRPr lang="en-US" b="1" dirty="0" smtClean="0"/>
          </a:p>
          <a:p>
            <a:r>
              <a:rPr lang="en-US" b="1" dirty="0" smtClean="0"/>
              <a:t>Red Bull</a:t>
            </a:r>
          </a:p>
          <a:p>
            <a:r>
              <a:rPr lang="en-US" b="1" dirty="0" err="1" smtClean="0"/>
              <a:t>Jamba</a:t>
            </a:r>
            <a:r>
              <a:rPr lang="en-US" b="1" dirty="0" smtClean="0"/>
              <a:t> Juice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5240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Toyota Targeting </a:t>
            </a:r>
            <a:r>
              <a:rPr lang="en-US" sz="2800" b="1" dirty="0" err="1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Millennials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3739" y="106680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3584" y="1130789"/>
            <a:ext cx="6836833" cy="4572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42900" y="5673359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 pitchFamily="34" charset="0"/>
                <a:cs typeface="Helvetica" pitchFamily="34" charset="0"/>
              </a:rPr>
              <a:t>Toyota is launching a TV campaign for the </a:t>
            </a:r>
            <a:br>
              <a:rPr lang="en-US" sz="2400" b="1" dirty="0" smtClean="0">
                <a:latin typeface="Helvetica" pitchFamily="34" charset="0"/>
                <a:cs typeface="Helvetica" pitchFamily="34" charset="0"/>
              </a:rPr>
            </a:br>
            <a:r>
              <a:rPr lang="en-US" sz="2400" b="1" dirty="0" err="1" smtClean="0">
                <a:latin typeface="Helvetica" pitchFamily="34" charset="0"/>
                <a:cs typeface="Helvetica" pitchFamily="34" charset="0"/>
              </a:rPr>
              <a:t>Yaris</a:t>
            </a:r>
            <a:r>
              <a:rPr lang="en-US" sz="2400" b="1" dirty="0" smtClean="0">
                <a:latin typeface="Helvetica" pitchFamily="34" charset="0"/>
                <a:cs typeface="Helvetica" pitchFamily="34" charset="0"/>
              </a:rPr>
              <a:t> model featuring singer </a:t>
            </a:r>
            <a:r>
              <a:rPr lang="en-US" sz="2400" b="1" dirty="0" err="1" smtClean="0">
                <a:latin typeface="Helvetica" pitchFamily="34" charset="0"/>
                <a:cs typeface="Helvetica" pitchFamily="34" charset="0"/>
              </a:rPr>
              <a:t>Gaz</a:t>
            </a:r>
            <a:r>
              <a:rPr lang="en-US" sz="2400" b="1" dirty="0" smtClean="0">
                <a:latin typeface="Helvetica" pitchFamily="34" charset="0"/>
                <a:cs typeface="Helvetica" pitchFamily="34" charset="0"/>
              </a:rPr>
              <a:t> </a:t>
            </a:r>
            <a:r>
              <a:rPr lang="en-US" sz="2400" b="1" dirty="0" err="1" smtClean="0">
                <a:latin typeface="Helvetica" pitchFamily="34" charset="0"/>
                <a:cs typeface="Helvetica" pitchFamily="34" charset="0"/>
              </a:rPr>
              <a:t>Coombes</a:t>
            </a:r>
            <a:r>
              <a:rPr lang="en-US" sz="2400" b="1" dirty="0" smtClean="0">
                <a:latin typeface="Helvetica" pitchFamily="34" charset="0"/>
                <a:cs typeface="Helvetica" pitchFamily="34" charset="0"/>
              </a:rPr>
              <a:t>.</a:t>
            </a:r>
            <a:endParaRPr lang="en-US" sz="24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72857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Customer Needs &amp; Customer Identity 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91200" y="1066800"/>
            <a:ext cx="11430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37" y="1066800"/>
            <a:ext cx="878532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5999" y="4520222"/>
            <a:ext cx="2741613" cy="1868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6388" y="4500454"/>
            <a:ext cx="2749549" cy="190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3212612" y="4584211"/>
            <a:ext cx="2743200" cy="1752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365012" y="4831682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How do customer needs correspond with differences in customer demographics?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2737" y="4495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Segment B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184412" y="445623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Segment A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27978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PC Customer Needs &amp; Price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" y="6096000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 pitchFamily="34" charset="0"/>
                <a:cs typeface="Helvetica" pitchFamily="34" charset="0"/>
              </a:rPr>
              <a:t>Why would different customers select different options?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5791200" y="1066800"/>
            <a:ext cx="11430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" y="1085850"/>
            <a:ext cx="74485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844320" y="6950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5.1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28381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What Drives Customer Needs? </a:t>
            </a:r>
            <a:endParaRPr lang="en-US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5791200" y="1066800"/>
            <a:ext cx="11430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5" y="1127855"/>
            <a:ext cx="85153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239844"/>
            <a:ext cx="2590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4249213"/>
            <a:ext cx="3048000" cy="21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4260681"/>
            <a:ext cx="2590800" cy="209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844320" y="6950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5.2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5240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Toothpaste – Needs-Based Segments </a:t>
            </a:r>
            <a:endParaRPr lang="en-US" sz="28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781" y="1066800"/>
            <a:ext cx="8750438" cy="28098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4024928"/>
            <a:ext cx="2971800" cy="237587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18876" y="4037318"/>
            <a:ext cx="2476500" cy="236348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98721" y="4038600"/>
            <a:ext cx="2540479" cy="23622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863438" y="6950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5.4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937</Words>
  <Application>Microsoft Macintosh PowerPoint</Application>
  <PresentationFormat>On-screen Show (4:3)</PresentationFormat>
  <Paragraphs>188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Roger Best</dc:creator>
  <cp:lastModifiedBy>Peter Vomocil</cp:lastModifiedBy>
  <cp:revision>80</cp:revision>
  <dcterms:created xsi:type="dcterms:W3CDTF">2012-02-19T16:07:11Z</dcterms:created>
  <dcterms:modified xsi:type="dcterms:W3CDTF">2012-03-15T15:27:40Z</dcterms:modified>
</cp:coreProperties>
</file>